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6" r:id="rId3"/>
    <p:sldId id="267" r:id="rId4"/>
    <p:sldId id="265" r:id="rId5"/>
    <p:sldId id="259" r:id="rId6"/>
    <p:sldId id="260" r:id="rId7"/>
    <p:sldId id="263" r:id="rId8"/>
    <p:sldId id="268" r:id="rId9"/>
    <p:sldId id="264" r:id="rId10"/>
    <p:sldId id="269" r:id="rId11"/>
    <p:sldId id="261" r:id="rId12"/>
    <p:sldId id="262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44147-0331-4E05-B94F-6BE89CA76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5CA6D-7F13-4D04-9DBB-BD5A0CCCE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4F15E-D6EF-4A18-BF74-20AE3D8AE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162E0-CE76-43E3-854A-F5E20E0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7FCBE-B36D-42D1-AEB6-1742BF4F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50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3773-7512-4802-AC91-8FAD8E3FA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E4B07-50C0-4853-BBAA-D024C920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EA3DB-F49F-43B1-A9CD-378090FC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F2C8A-57D3-4743-B41A-9E0BC447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DE7D2-827E-48A2-AABC-FF06EBD6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59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2FA40B-8421-4314-B170-B469CBF04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17141-8070-4989-BCC3-6432D11AB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76B21-19C9-4DFF-9A15-E684EB2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A12C9-DD31-4C55-A59F-917035ED0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D6DC5-5F1B-4BFF-91A7-B6ECD3F1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80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4A5B3-F135-4E79-A644-B4AE0E8C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693CB-1414-4ABE-B439-AACE71360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19BBE-B656-46EB-BB89-88BF64C83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6CC85-4763-402E-8719-8CDD631E8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B5972-0C1D-4618-94E2-7130A7E9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3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E9E0-C74B-4CD6-8096-B2EAA71A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84EE0-8DD4-4C56-9561-502A1C792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0CB9-98EB-4A7B-937B-E7F3CAA7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FFE10-60B5-4C73-8452-4BE0BB9B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59370-986F-4F58-AE30-4C9D3D6E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8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1026-A60D-4DF0-81E2-0D30388A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34A35-22CF-49A2-B39E-D5547B9A9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1E8D4-D940-4D69-A2B9-4C4657508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1D5B4-157E-43A1-BC88-ECCBA34B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2D01C-CF90-4A1D-8BC0-C2061C971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1DA67-629C-4DFB-8E0C-C5FD4D59C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77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503A-3C18-43C5-A9CC-D4D2B7E1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0FFE4-B117-4087-A02E-221088601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BF871-EC9B-4226-941B-33A463890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A3A55-3E66-481B-B10D-57EA862868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A1BED-18A7-467E-BB41-1FA73CEEA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9C0A2D-A297-404E-A7FD-1674DB69C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495929-C702-45B9-807C-4B1031D9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FD7991-EDC9-469D-AFF0-3FD69935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5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47B1-96B2-492D-941F-6FC78F9F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1D1278-4110-41B5-9D27-8C8BAA71E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49080-9A4E-405B-837F-96A53DE2C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36BEC-0190-42A4-968C-23C9C358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64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068188-CA29-47AC-9C73-B183A20B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4E01D5-F4A7-4D71-8D82-696D6AD2F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43F56-11EF-4E5C-A968-095AB765B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8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CB89-EC3C-4055-910D-A2284FDC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C7F34-C038-40FD-BB87-3B313B2A5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A3677-22E2-4080-9DDD-880E45ADC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0CC23-6699-4935-AFB9-4952EA6E5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C8F87-A27C-41D8-AB52-F8283EFA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3F984-2F61-4E32-9657-02AD7EC23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9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655CE-9F98-400A-A3F3-08F163B9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A3B944-623D-49FE-911E-D519ACD4C0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AA0605-1422-4A8B-B8E3-5D0E8C8C7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9C39D-1762-4179-9C0A-113B9F79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F254C-9D06-4354-AA80-9BABFA64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0E831-240E-403D-89AB-22499216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1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3DCA0-CD82-4E47-BB78-59EDE4C2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F0C0B-6756-408E-80D0-0FB5EB4A3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63513-70C7-4067-B393-7888D92183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9F9DA-9DB7-4C8F-B020-F7F02FA8F466}" type="datetimeFigureOut">
              <a:rPr lang="en-US" smtClean="0"/>
              <a:t>2/27/2021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C7BD9-A21D-4783-9496-878EB58C9C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4348B-310F-495D-81F4-842CB397C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83A4-B5F8-4B9D-9534-3365E774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5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07460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Amphorae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2866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to be linked to some database online…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7A9554-A758-41BD-AFFE-5A02D1FC6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69" y="2693695"/>
            <a:ext cx="4575244" cy="3776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D54F1-0FF5-4683-8E44-D8997E0EF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57" y="3597556"/>
            <a:ext cx="4575244" cy="28726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E78DBE-400C-4D5E-B26C-2CE07FC10B72}"/>
              </a:ext>
            </a:extLst>
          </p:cNvPr>
          <p:cNvSpPr txBox="1"/>
          <p:nvPr/>
        </p:nvSpPr>
        <p:spPr>
          <a:xfrm>
            <a:off x="1723446" y="6490412"/>
            <a:ext cx="3861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https://www.beazley.ox.ac.uk/tools/pottery/shapes/amphorae.htm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14EB21-18CB-4B43-85E9-AE91CC1F4A28}"/>
              </a:ext>
            </a:extLst>
          </p:cNvPr>
          <p:cNvSpPr/>
          <p:nvPr/>
        </p:nvSpPr>
        <p:spPr>
          <a:xfrm>
            <a:off x="6642985" y="6494710"/>
            <a:ext cx="50766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https://archaeologydataservice.ac.uk/archives/view/amphora_ahrb_2005/cat_amph.cfm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BB34B5-D877-4118-9B9A-C13BC550F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69" y="153230"/>
            <a:ext cx="4625725" cy="20229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EA67E7-98A0-4714-A24F-82C969E86675}"/>
              </a:ext>
            </a:extLst>
          </p:cNvPr>
          <p:cNvSpPr/>
          <p:nvPr/>
        </p:nvSpPr>
        <p:spPr>
          <a:xfrm>
            <a:off x="7075251" y="2200728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http://www.maritimearchaeology.com/information/reference/amphorae/</a:t>
            </a:r>
          </a:p>
        </p:txBody>
      </p:sp>
    </p:spTree>
    <p:extLst>
      <p:ext uri="{BB962C8B-B14F-4D97-AF65-F5344CB8AC3E}">
        <p14:creationId xmlns:p14="http://schemas.microsoft.com/office/powerpoint/2010/main" val="2416248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00728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Olive Jars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86530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 – need to get them from literature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– Need to make it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Tipology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all we have so far is Goggin…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FB16179-0562-4C34-8E77-2D36A0B65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76" y="1391055"/>
            <a:ext cx="6552905" cy="49902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8164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603864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Portuguese Lead Anchor Stocks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575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 – we are missing about half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– needs to be cleaned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229B24-E43A-4614-B184-D32B8D7E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708" y="411611"/>
            <a:ext cx="4409389" cy="6034778"/>
          </a:xfrm>
          <a:prstGeom prst="rect">
            <a:avLst/>
          </a:prstGeom>
        </p:spPr>
      </p:pic>
      <p:pic>
        <p:nvPicPr>
          <p:cNvPr id="6" name="Picture 5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6AB89FB-7E25-4192-AB76-E8F9A692C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89" y="3795223"/>
            <a:ext cx="5611675" cy="2588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704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575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Early Modern Shipwrecks table: needs to be completed with the ship’s scantlings, for instance;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have lots of fiches of shipwrecks in NADL, and a template. 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7B302D-C2A5-4389-806E-1C3F899C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12" y="2956529"/>
            <a:ext cx="5369795" cy="31268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B83C4B-0575-48FB-8AAC-1B0CF0F630A5}"/>
              </a:ext>
            </a:extLst>
          </p:cNvPr>
          <p:cNvSpPr/>
          <p:nvPr/>
        </p:nvSpPr>
        <p:spPr>
          <a:xfrm>
            <a:off x="529851" y="6274500"/>
            <a:ext cx="10836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https://shiplib.org/index.php/collections/shipwreck-databases/early-modern-european-shipwrecks/</a:t>
            </a:r>
          </a:p>
        </p:txBody>
      </p:sp>
    </p:spTree>
    <p:extLst>
      <p:ext uri="{BB962C8B-B14F-4D97-AF65-F5344CB8AC3E}">
        <p14:creationId xmlns:p14="http://schemas.microsoft.com/office/powerpoint/2010/main" val="935510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2866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b)  Ancient Shipwrecks table: needs to be completed with the ship’s scantlings, for instance;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CFAF58-47C0-4EB0-8343-DD88239FDD81}"/>
              </a:ext>
            </a:extLst>
          </p:cNvPr>
          <p:cNvSpPr/>
          <p:nvPr/>
        </p:nvSpPr>
        <p:spPr>
          <a:xfrm>
            <a:off x="646583" y="6138635"/>
            <a:ext cx="11123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https://shiplib.org/index.php/collections/shipwreck-databases/early-shipwrecks-from-the-mediterranean/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BFAA8E3-85EE-43C2-975C-654520D8E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050736"/>
            <a:ext cx="5059362" cy="29572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66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2866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c)  All my .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kmz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files –not synchronized with the spreadsheets, but almost;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BD5905A-FEC2-418B-9C82-D812FDA3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39" y="2813999"/>
            <a:ext cx="5891004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49276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559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d)  NOAA GIS database – a good model from which we could perhaps take the template;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9A76E75-9A1D-4ECB-A8FF-ED4BF79FA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36" y="2957054"/>
            <a:ext cx="6468894" cy="32677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826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2866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e) Irish GIS database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C8DCAA4-5DB7-40EA-A6CE-B67F3A277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44" y="2540626"/>
            <a:ext cx="8680315" cy="4061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214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575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 startAt="6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Adolfo’s GIS database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 startAt="6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Alex’ data…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CAE194-21C4-4994-8B26-188179530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62" y="817065"/>
            <a:ext cx="7337778" cy="538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145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2866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g)  Other databases… submarines, WWII, the databases from Gary Momber…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E3C0BC0-40BC-42F2-8752-B4D1C2B19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67" y="2937753"/>
            <a:ext cx="6753662" cy="34463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8D43C-4207-4459-829C-DB7C5542C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098" y="552352"/>
            <a:ext cx="3604830" cy="213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71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2866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h)  Historical references databases: I have lots in different formats, and they should be entered in a spreadsheet. 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BFDF33B-E024-47AE-B4BE-252D0C3C0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0" y="3030165"/>
            <a:ext cx="5844396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B6E2FB44-599E-47BC-8926-81BE04B21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314" y="3030165"/>
            <a:ext cx="2521323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8C80FFD5-0AEE-441C-9457-627DB70D4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96" y="3030166"/>
            <a:ext cx="2450378" cy="3429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895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168828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Anchors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2866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to be linked to some database online…</a:t>
            </a:r>
          </a:p>
        </p:txBody>
      </p:sp>
      <p:pic>
        <p:nvPicPr>
          <p:cNvPr id="5" name="Picture 4" descr="A picture containing text, grass, sky, outdoor&#10;&#10;Description automatically generated">
            <a:extLst>
              <a:ext uri="{FF2B5EF4-FFF2-40B4-BE49-F238E27FC236}">
                <a16:creationId xmlns:a16="http://schemas.microsoft.com/office/drawing/2014/main" id="{290C6BD9-84FE-4598-A4B1-EEE89D7FB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34" y="1974865"/>
            <a:ext cx="6696753" cy="45907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A67608-C195-41F8-94FB-5D98C6097DCA}"/>
              </a:ext>
            </a:extLst>
          </p:cNvPr>
          <p:cNvSpPr/>
          <p:nvPr/>
        </p:nvSpPr>
        <p:spPr>
          <a:xfrm>
            <a:off x="5185559" y="1574125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https://biganchorproject.com/</a:t>
            </a:r>
          </a:p>
        </p:txBody>
      </p:sp>
    </p:spTree>
    <p:extLst>
      <p:ext uri="{BB962C8B-B14F-4D97-AF65-F5344CB8AC3E}">
        <p14:creationId xmlns:p14="http://schemas.microsoft.com/office/powerpoint/2010/main" val="3366440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2866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h)  Historical references databases: Some are not completely reliable and need to be entered as such. 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39FA26-DA32-4BFE-8072-2B58C29C3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36" y="2899711"/>
            <a:ext cx="5983523" cy="31367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BAB87992-1033-4DC7-8CBB-82A365D2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13" y="2899712"/>
            <a:ext cx="2426471" cy="3136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6648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2813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Shipwrecks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8859443" cy="2866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h)  Historical references databases: The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Lizé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archive (CNANS) needs to be entered.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E11B4-A8EB-4134-B1FC-A105BFA66453}"/>
              </a:ext>
            </a:extLst>
          </p:cNvPr>
          <p:cNvSpPr txBox="1"/>
          <p:nvPr/>
        </p:nvSpPr>
        <p:spPr>
          <a:xfrm>
            <a:off x="2782110" y="3200051"/>
            <a:ext cx="578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should ask for money to hire students to enter data</a:t>
            </a:r>
          </a:p>
        </p:txBody>
      </p:sp>
    </p:spTree>
    <p:extLst>
      <p:ext uri="{BB962C8B-B14F-4D97-AF65-F5344CB8AC3E}">
        <p14:creationId xmlns:p14="http://schemas.microsoft.com/office/powerpoint/2010/main" val="57803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333373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Treasure Hunting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5172661" cy="4990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should have a database of ships destroyed by looters and treasure hunters, and link Ole </a:t>
            </a: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Varmer’s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page and NADL’s ethics texts.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EBA0D-314A-48C3-BC47-959D655D5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465" y="695046"/>
            <a:ext cx="3696754" cy="5576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402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132440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Xlendi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490786" y="2397285"/>
            <a:ext cx="5172661" cy="4990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set of data documenting the investigation and the recording of a shipwreck over the years.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968C6-81AB-46CC-8AFC-EE5160073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165" y="3026364"/>
            <a:ext cx="5905500" cy="3314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695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116410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Guns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575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Needs to be linked to some database online…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have a lot of inventories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C2FECC-5F2B-45C9-9C48-EB75BC52EE37}"/>
              </a:ext>
            </a:extLst>
          </p:cNvPr>
          <p:cNvSpPr/>
          <p:nvPr/>
        </p:nvSpPr>
        <p:spPr>
          <a:xfrm>
            <a:off x="5299779" y="5136204"/>
            <a:ext cx="4205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https://www.abc.se/~pa/bld/cannon.htm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71D823A-697B-4482-9B2E-BC925570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83" y="1429966"/>
            <a:ext cx="6550654" cy="37062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900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212109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Astrolabes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575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6AFAF01-C6D6-45C0-BF2B-F88E9A102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39" y="0"/>
            <a:ext cx="7247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7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107433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Bells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575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– Needs to be cleaned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5AF995-1BA3-4108-918E-A4E7B11B2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72" y="2519462"/>
            <a:ext cx="7726866" cy="39866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244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12554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Rams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575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 – need to get them from NADL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– Need to get it from NADL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C77ECC4-C13D-4C3A-B47A-48AB34E79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803" y="763621"/>
            <a:ext cx="5821103" cy="5330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538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314541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Sounding Leads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575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 – need to get them from literature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– Need to make it</a:t>
            </a:r>
            <a:endParaRPr lang="en-US" sz="11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8F23D3-EB1C-412A-A1BC-DDB91D1AD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2068" y="3237877"/>
            <a:ext cx="933855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Galili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J.P. Oleson, B. Rosen, "A Group of Exceptionally Heavy Ancient Sounding Leads: New Data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Cponcerning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Deep-Water Navigation in the Roman Mediterranean,"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Mariner's Mirror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96 (2010) 136-48.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J.P. Oleson, "Ancient Lead Circles and Sounding-Leads from Israeli Coastal Waters," 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Sefunim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Bulletin of the National Maritime Museum of Israel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7 (1988) 27-40.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J.P. Oleson, "An Ancient Lead Sounding-Weight in the National Maritime Museum," 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Sefunim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Bulletin of the National Maritime Museum of Israel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8 (1994) 29-34.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J.P. Oleson, "Herodotus, Mark Twain and Early Navigation,"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Resolution, Journal of the Maritime Museum of British Columbia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38 (Summer 1996) 19-20.J.P. Oleson, "Ancient Sounding-weights: a contribution to the history of Mediterranean navigation,"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Journal of Roman Archaeology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13 (2000) 293-310.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J.P. Oleson “Herodotus, Aristotle, and Sounding Weights: The Deep Sea as a Frontier in the Classical World,” pp. 32-48 in T. P.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Tassios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Palyvou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.),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Ancient Greek Technology: Proceedings of the 2nd International Congress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Athens: Technical Chamber of Greece, 2006.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J.P. Oleson, “Testing the Waters: The Role of Sounding-Weights in Ancient Mediterranean Navigation.” Pp. 119-76 in R.L.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Hohlfelder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ed.,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Maritime World of Ancient Rome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Memoirs of the American Academy in Rome, Suppl. 6. Ann Arbor: University of Michigan Press, 2008.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060BCF-DDD6-4AF7-9751-FE29A0FE9DF9}"/>
              </a:ext>
            </a:extLst>
          </p:cNvPr>
          <p:cNvSpPr/>
          <p:nvPr/>
        </p:nvSpPr>
        <p:spPr>
          <a:xfrm>
            <a:off x="3884578" y="5985739"/>
            <a:ext cx="7613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https://web.uvic.ca/~jpoleson/Sounding%20weights/SL%20intro.html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881DE-1289-4BB5-BCA4-01E34EDB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398" y="695046"/>
            <a:ext cx="3109913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9728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339708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Rigging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86530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 – need to get them from literature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– Need to make it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-US" sz="1200" i="1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 is a small table with images in NADL</a:t>
            </a:r>
            <a:endParaRPr lang="en-US" sz="1100" i="1" dirty="0">
              <a:solidFill>
                <a:srgbClr val="0000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6E49B8B-5FBD-42A4-B934-9C3B5F75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103" y="593387"/>
            <a:ext cx="5086838" cy="56712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933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01B-C366-4F31-AB36-6AEDAE53C86B}"/>
              </a:ext>
            </a:extLst>
          </p:cNvPr>
          <p:cNvSpPr txBox="1"/>
          <p:nvPr/>
        </p:nvSpPr>
        <p:spPr>
          <a:xfrm>
            <a:off x="529851" y="695046"/>
            <a:ext cx="3124573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ERC – Datasets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87E6-DA87-4B6A-A514-C7C1732DD6CC}"/>
              </a:ext>
            </a:extLst>
          </p:cNvPr>
          <p:cNvSpPr txBox="1"/>
          <p:nvPr/>
        </p:nvSpPr>
        <p:spPr>
          <a:xfrm>
            <a:off x="1044804" y="1682478"/>
            <a:ext cx="146065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Pewter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B4D559-2A63-4ABA-8D8D-F5CFDDDBEA94}"/>
              </a:ext>
            </a:extLst>
          </p:cNvPr>
          <p:cNvSpPr/>
          <p:nvPr/>
        </p:nvSpPr>
        <p:spPr>
          <a:xfrm>
            <a:off x="1315689" y="2407013"/>
            <a:ext cx="7004440" cy="115461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Images – need to get them from literature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Table – Need to make it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Tipology</a:t>
            </a: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Gotelibe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-Miller</a:t>
            </a:r>
          </a:p>
          <a:p>
            <a:pPr marL="228600" indent="-228600">
              <a:lnSpc>
                <a:spcPct val="115000"/>
              </a:lnSpc>
              <a:spcAft>
                <a:spcPts val="600"/>
              </a:spcAft>
              <a:buAutoNum type="alphaLcParenR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Pewter marks books, not digitized.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D36C46-133B-46D1-AE8F-E3B761F08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046" y="790878"/>
            <a:ext cx="3105150" cy="1476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Untitled">
            <a:extLst>
              <a:ext uri="{FF2B5EF4-FFF2-40B4-BE49-F238E27FC236}">
                <a16:creationId xmlns:a16="http://schemas.microsoft.com/office/drawing/2014/main" id="{A410ACF0-4495-490F-913E-DEEFD0BB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14" y="4590746"/>
            <a:ext cx="15621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titled">
            <a:extLst>
              <a:ext uri="{FF2B5EF4-FFF2-40B4-BE49-F238E27FC236}">
                <a16:creationId xmlns:a16="http://schemas.microsoft.com/office/drawing/2014/main" id="{ABE37D21-BEBD-4569-8404-BB10710A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621" y="4590746"/>
            <a:ext cx="155257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680C7-9A2A-48B3-98B1-43363278B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710" y="3904642"/>
            <a:ext cx="3827226" cy="2505594"/>
          </a:xfrm>
          <a:prstGeom prst="rect">
            <a:avLst/>
          </a:prstGeom>
        </p:spPr>
      </p:pic>
      <p:pic>
        <p:nvPicPr>
          <p:cNvPr id="2054" name="Picture 6" descr="SJB Pewter">
            <a:extLst>
              <a:ext uri="{FF2B5EF4-FFF2-40B4-BE49-F238E27FC236}">
                <a16:creationId xmlns:a16="http://schemas.microsoft.com/office/drawing/2014/main" id="{6483E984-654E-44B3-B478-7B05B5B92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14" y="2786062"/>
            <a:ext cx="35623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48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897</Words>
  <Application>Microsoft Office PowerPoint</Application>
  <PresentationFormat>Widescreen</PresentationFormat>
  <Paragraphs>100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Filipe Castro</dc:creator>
  <cp:lastModifiedBy>Filipe Castro</cp:lastModifiedBy>
  <cp:revision>56</cp:revision>
  <dcterms:created xsi:type="dcterms:W3CDTF">2021-02-26T19:27:31Z</dcterms:created>
  <dcterms:modified xsi:type="dcterms:W3CDTF">2021-02-27T17:45:33Z</dcterms:modified>
</cp:coreProperties>
</file>